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1" r:id="rId3"/>
    <p:sldId id="276" r:id="rId4"/>
    <p:sldId id="277" r:id="rId5"/>
    <p:sldId id="275" r:id="rId6"/>
    <p:sldId id="257" r:id="rId7"/>
    <p:sldId id="265" r:id="rId8"/>
    <p:sldId id="267" r:id="rId9"/>
    <p:sldId id="278" r:id="rId10"/>
    <p:sldId id="271" r:id="rId11"/>
    <p:sldId id="279" r:id="rId12"/>
    <p:sldId id="280" r:id="rId13"/>
    <p:sldId id="281" r:id="rId14"/>
    <p:sldId id="282" r:id="rId15"/>
    <p:sldId id="283" r:id="rId16"/>
    <p:sldId id="284" r:id="rId17"/>
    <p:sldId id="285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912"/>
    <p:restoredTop sz="94712"/>
  </p:normalViewPr>
  <p:slideViewPr>
    <p:cSldViewPr snapToGrid="0" showGuides="1">
      <p:cViewPr varScale="1">
        <p:scale>
          <a:sx n="163" d="100"/>
          <a:sy n="163" d="100"/>
        </p:scale>
        <p:origin x="208" y="4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62F87F-F57E-FED8-B22E-4DF603CDC1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A1BB78A-A9CC-E519-78EB-792F73B188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484834-6435-CC37-2E32-AF73F4FB17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B69E6-3553-D24F-BCF0-9CAC18F78ADF}" type="datetimeFigureOut">
              <a:rPr lang="en-US" smtClean="0"/>
              <a:t>1/12/25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042C1D-F9D0-0567-99B7-DA5E3AA4E6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50314F-0D38-D0B7-C651-7145C30909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1CE1-B380-8544-8C0B-C9ACDFF91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4569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04FC8B-271E-A58D-5D7E-3270C7A95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2B9628-58D4-3DBA-9706-3153D2B649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F8663B-999E-286B-514C-09976C00A9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B69E6-3553-D24F-BCF0-9CAC18F78ADF}" type="datetimeFigureOut">
              <a:rPr lang="en-US" smtClean="0"/>
              <a:t>1/12/25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17A00B-799D-DFC1-39E3-813767C69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6D8640-DD28-EF74-3DC3-C163ACCDF3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1CE1-B380-8544-8C0B-C9ACDFF91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9096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5FE9563-058E-207B-ADF6-52A6D8EAAD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7C6DCF-F205-5673-79F7-66DD2EF50C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606450-3563-D86D-BDFB-CAB8A0CD77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B69E6-3553-D24F-BCF0-9CAC18F78ADF}" type="datetimeFigureOut">
              <a:rPr lang="en-US" smtClean="0"/>
              <a:t>1/12/25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D23974-FD5C-CC13-2BCC-E710E648C5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54068F-0D71-D70A-36CA-E29667A51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1CE1-B380-8544-8C0B-C9ACDFF91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9084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2BB66-3A93-ED0C-E8C2-22541E2FB2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7B52E4-800B-A359-0A65-51E1BD26B7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8B6912-C611-FEE8-610E-71FA272111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B69E6-3553-D24F-BCF0-9CAC18F78ADF}" type="datetimeFigureOut">
              <a:rPr lang="en-US" smtClean="0"/>
              <a:t>1/12/25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C3A3AB-D3D4-ED0D-3F4A-FAA5B37196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6F1E93-87E3-C9EA-FAF5-75779B4C0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1CE1-B380-8544-8C0B-C9ACDFF91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5201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EC897F-20DB-E19E-4396-8C05ABFEBC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3D91F5-F6E7-0E57-DE5F-4E4A4FD69A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5A5D75-9F08-3115-7716-3FFF4278AD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B69E6-3553-D24F-BCF0-9CAC18F78ADF}" type="datetimeFigureOut">
              <a:rPr lang="en-US" smtClean="0"/>
              <a:t>1/12/25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22EF15-C249-87A9-79E4-F5E843A712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A383D2-931D-7DA1-893B-AD967AD0D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1CE1-B380-8544-8C0B-C9ACDFF91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1874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F26C15-65D0-668A-6698-EA60F13910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F6E9A3-2B15-A1DE-7750-F0423DC797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D2752E-C7D0-FFA7-AA7E-143733A8ED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80E8EE-E4D0-B641-5CC8-D15B26F15B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B69E6-3553-D24F-BCF0-9CAC18F78ADF}" type="datetimeFigureOut">
              <a:rPr lang="en-US" smtClean="0"/>
              <a:t>1/12/25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F6ACC6-7012-FA52-4CA2-EBF78E84D9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656C3A-0C68-3A56-E218-810CF61B1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1CE1-B380-8544-8C0B-C9ACDFF91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9577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649520-33B1-C3D8-1D82-07E4BD3C02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2C569B-0F50-3306-E9F9-1EC219876E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953F02-0F31-BED6-12A4-A7DB8AD76A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00E624-F51F-9BCD-A3A6-825736814EA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450AD35-C036-49C9-D6C6-C81340A432B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71A4FF3-95AB-0CDA-992E-797EA703A9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B69E6-3553-D24F-BCF0-9CAC18F78ADF}" type="datetimeFigureOut">
              <a:rPr lang="en-US" smtClean="0"/>
              <a:t>1/12/25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238447-D932-BBBB-7D2E-FC62D749B2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C124D24-80EA-6479-1020-5401E15DB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1CE1-B380-8544-8C0B-C9ACDFF91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1213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2585FF-8B79-FBDB-1693-D3897D9BEF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ED732A5-E208-3F7D-2460-DBF9ABA1D1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B69E6-3553-D24F-BCF0-9CAC18F78ADF}" type="datetimeFigureOut">
              <a:rPr lang="en-US" smtClean="0"/>
              <a:t>1/12/25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705C51-1D92-C61F-F476-5769CBA252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2EE8DE-8D10-A180-CBBC-12BAB2FD2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1CE1-B380-8544-8C0B-C9ACDFF91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1500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750905C-38EA-CC16-AEE5-04567F7DBC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B69E6-3553-D24F-BCF0-9CAC18F78ADF}" type="datetimeFigureOut">
              <a:rPr lang="en-US" smtClean="0"/>
              <a:t>1/12/25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35A98BA-11A9-623D-118E-2C3FFD90FE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979418-6B3C-0DDE-BE19-78F6734C13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1CE1-B380-8544-8C0B-C9ACDFF91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5321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6C6E32-8AF9-B0A9-48A3-B37ED0FDB2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6CD629-3004-305F-1AFE-10E49153E3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FC3561-F7C2-D3D5-95F4-97E36779C9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B6AF96-CF9A-4705-73E6-A7330F6473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B69E6-3553-D24F-BCF0-9CAC18F78ADF}" type="datetimeFigureOut">
              <a:rPr lang="en-US" smtClean="0"/>
              <a:t>1/12/25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CCF4B3-A6D2-83A6-1098-D48CC98193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E0E497-CB8B-1877-83A6-17229396BF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1CE1-B380-8544-8C0B-C9ACDFF91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428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997ACA-9BAB-D494-0764-F4EB6F821D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FD00F2E-4F1F-5E62-1592-79010CFDC54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B8A4CE-5968-0D2C-BB49-E1172B25CB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999816-5C19-F6F9-9436-71343219B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B69E6-3553-D24F-BCF0-9CAC18F78ADF}" type="datetimeFigureOut">
              <a:rPr lang="en-US" smtClean="0"/>
              <a:t>1/12/25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643A0E-2D46-34CC-677B-B88E2CFC66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DE1052-0CEF-8105-93B5-80185BC4EF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1CE1-B380-8544-8C0B-C9ACDFF91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7930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F96DAD9-3FCD-3D97-DE4E-3883DB6E82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313C59-33BE-E66C-AD77-69BF4B0915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2C719C-E3DA-E8A8-D214-1A131742BA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E4B69E6-3553-D24F-BCF0-9CAC18F78ADF}" type="datetimeFigureOut">
              <a:rPr lang="en-US" smtClean="0"/>
              <a:t>1/12/25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EAC794-8E22-5FE4-E8BA-3E32B964A4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17A339-3A87-1A25-7EB0-E6CCD1E9C0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EBB1CE1-B380-8544-8C0B-C9ACDFF91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6017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FA2B8-D1FB-CFE2-12AD-F7CCF543DA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2024 carbon budget update and discussion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D1CF7B-BF36-6294-9DF8-BC4626BE9DB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January 14, 2025</a:t>
            </a:r>
          </a:p>
        </p:txBody>
      </p:sp>
    </p:spTree>
    <p:extLst>
      <p:ext uri="{BB962C8B-B14F-4D97-AF65-F5344CB8AC3E}">
        <p14:creationId xmlns:p14="http://schemas.microsoft.com/office/powerpoint/2010/main" val="3043603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63758C-D33F-92CD-7A8F-D9645A9FD2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4FE95F-6CBC-58F7-AE86-AF56815B84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Carbon budget approach (ignoring size classes for now)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577A3-FBA8-F252-5C13-5B834E6C6F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87671" cy="4667250"/>
          </a:xfrm>
        </p:spPr>
        <p:txBody>
          <a:bodyPr>
            <a:normAutofit fontScale="550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Create linear mixed models for V</a:t>
            </a:r>
            <a:r>
              <a:rPr lang="en-US" baseline="-25000" dirty="0"/>
              <a:t>cmax</a:t>
            </a:r>
            <a:r>
              <a:rPr lang="en-US" dirty="0"/>
              <a:t>, J</a:t>
            </a:r>
            <a:r>
              <a:rPr lang="en-US" baseline="-25000" dirty="0"/>
              <a:t>max</a:t>
            </a:r>
            <a:r>
              <a:rPr lang="en-US" dirty="0"/>
              <a:t>, C</a:t>
            </a:r>
            <a:r>
              <a:rPr lang="en-US" baseline="-25000" dirty="0"/>
              <a:t>i</a:t>
            </a:r>
            <a:endParaRPr lang="en-US" dirty="0"/>
          </a:p>
          <a:p>
            <a:pPr lvl="1"/>
            <a:r>
              <a:rPr lang="en-US" dirty="0"/>
              <a:t>Trait ~ </a:t>
            </a:r>
            <a:r>
              <a:rPr lang="en-US" dirty="0" err="1"/>
              <a:t>gm_trt</a:t>
            </a:r>
            <a:r>
              <a:rPr lang="en-US" dirty="0"/>
              <a:t> * </a:t>
            </a:r>
            <a:r>
              <a:rPr lang="en-US" dirty="0" err="1"/>
              <a:t>doy</a:t>
            </a:r>
            <a:r>
              <a:rPr lang="en-US" dirty="0"/>
              <a:t> + (1 | id) + (1 | plot)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Bootstrap model predictions for each trait  to generate predicted values of V</a:t>
            </a:r>
            <a:r>
              <a:rPr lang="en-US" baseline="-25000" dirty="0"/>
              <a:t>cmax</a:t>
            </a:r>
            <a:r>
              <a:rPr lang="en-US" dirty="0"/>
              <a:t>, J</a:t>
            </a:r>
            <a:r>
              <a:rPr lang="en-US" baseline="-25000" dirty="0"/>
              <a:t>max</a:t>
            </a:r>
            <a:r>
              <a:rPr lang="en-US" dirty="0"/>
              <a:t>, and C</a:t>
            </a:r>
            <a:r>
              <a:rPr lang="en-US" baseline="-25000" dirty="0"/>
              <a:t>i</a:t>
            </a:r>
            <a:r>
              <a:rPr lang="en-US" dirty="0"/>
              <a:t> for each </a:t>
            </a:r>
            <a:r>
              <a:rPr lang="en-US" dirty="0" err="1"/>
              <a:t>gm_trt</a:t>
            </a:r>
            <a:r>
              <a:rPr lang="en-US" dirty="0"/>
              <a:t> for each day</a:t>
            </a:r>
          </a:p>
          <a:p>
            <a:pPr lvl="1"/>
            <a:r>
              <a:rPr lang="en-US" dirty="0"/>
              <a:t>150 iterations for each </a:t>
            </a:r>
            <a:r>
              <a:rPr lang="en-US" dirty="0" err="1"/>
              <a:t>gm_trt</a:t>
            </a:r>
            <a:r>
              <a:rPr lang="en-US" dirty="0"/>
              <a:t> for now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Merge bootstrapped predictions into hourly climate dataset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150 iterations * 2 </a:t>
            </a:r>
            <a:r>
              <a:rPr lang="en-US" dirty="0" err="1">
                <a:solidFill>
                  <a:schemeClr val="bg1"/>
                </a:solidFill>
              </a:rPr>
              <a:t>gm_trt</a:t>
            </a:r>
            <a:r>
              <a:rPr lang="en-US" dirty="0">
                <a:solidFill>
                  <a:schemeClr val="bg1"/>
                </a:solidFill>
              </a:rPr>
              <a:t> = 300 rows of each trait per hour for each day)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Run photosynthesis model for all rows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Returns Ac, Aj, Anet, A, Rd predictions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Convert Ac, Aj, Anet (total net C gain), A (C gain), Rd (C lost) from </a:t>
            </a:r>
            <a:r>
              <a:rPr lang="el-GR" b="1" dirty="0">
                <a:solidFill>
                  <a:schemeClr val="bg1"/>
                </a:solidFill>
              </a:rPr>
              <a:t>μ</a:t>
            </a:r>
            <a:r>
              <a:rPr lang="en-US" b="1" dirty="0">
                <a:solidFill>
                  <a:schemeClr val="bg1"/>
                </a:solidFill>
              </a:rPr>
              <a:t>mol/m2/s </a:t>
            </a:r>
            <a:r>
              <a:rPr lang="en-US" dirty="0">
                <a:solidFill>
                  <a:schemeClr val="bg1"/>
                </a:solidFill>
              </a:rPr>
              <a:t>to </a:t>
            </a:r>
            <a:r>
              <a:rPr lang="en-US" b="1" dirty="0">
                <a:solidFill>
                  <a:schemeClr val="bg1"/>
                </a:solidFill>
              </a:rPr>
              <a:t>g CO2/m2/</a:t>
            </a:r>
            <a:r>
              <a:rPr lang="en-US" b="1" dirty="0" err="1">
                <a:solidFill>
                  <a:schemeClr val="bg1"/>
                </a:solidFill>
              </a:rPr>
              <a:t>hr</a:t>
            </a:r>
            <a:endParaRPr lang="en-US" b="1" dirty="0">
              <a:solidFill>
                <a:schemeClr val="bg1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Randomly sample one Anet, A, and Rd value per hour per day, then estimate total net daily C gain (from Anet), daily C gain (from A) and daily C lost (from Rd) (</a:t>
            </a:r>
            <a:r>
              <a:rPr lang="en-US" b="1" dirty="0">
                <a:solidFill>
                  <a:schemeClr val="bg1"/>
                </a:solidFill>
              </a:rPr>
              <a:t>g CO2/m2/day</a:t>
            </a:r>
            <a:r>
              <a:rPr lang="en-US" dirty="0">
                <a:solidFill>
                  <a:schemeClr val="bg1"/>
                </a:solidFill>
              </a:rPr>
              <a:t>) as sum of each randomly sampled hourly estimate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Iterate random sampling 1000 times per day, calculate summary statistics (mean, SD, SE, 95% CI intervals) and cumulative sum of total net daily C gain, daily C gain, daily C lost across growing season</a:t>
            </a:r>
          </a:p>
        </p:txBody>
      </p:sp>
      <p:pic>
        <p:nvPicPr>
          <p:cNvPr id="4" name="Picture 3" descr="A group of graphs showing different types of growth&#10;&#10;Description automatically generated">
            <a:extLst>
              <a:ext uri="{FF2B5EF4-FFF2-40B4-BE49-F238E27FC236}">
                <a16:creationId xmlns:a16="http://schemas.microsoft.com/office/drawing/2014/main" id="{115CCE81-C7F0-3971-70D5-A39FDF1293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0460" y="1046461"/>
            <a:ext cx="5811540" cy="5811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5927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E5B60C-464C-8699-4F03-CE5087AC80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23A7F-5DAD-4F96-C978-B994F8A867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Carbon budget approach (ignoring size classes for now)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B7AB34-662F-8C78-5582-654FEC7A46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87671" cy="4667250"/>
          </a:xfrm>
        </p:spPr>
        <p:txBody>
          <a:bodyPr>
            <a:normAutofit fontScale="550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Create linear mixed models for V</a:t>
            </a:r>
            <a:r>
              <a:rPr lang="en-US" baseline="-25000" dirty="0"/>
              <a:t>cmax</a:t>
            </a:r>
            <a:r>
              <a:rPr lang="en-US" dirty="0"/>
              <a:t>, J</a:t>
            </a:r>
            <a:r>
              <a:rPr lang="en-US" baseline="-25000" dirty="0"/>
              <a:t>max</a:t>
            </a:r>
            <a:r>
              <a:rPr lang="en-US" dirty="0"/>
              <a:t>, C</a:t>
            </a:r>
            <a:r>
              <a:rPr lang="en-US" baseline="-25000" dirty="0"/>
              <a:t>i</a:t>
            </a:r>
            <a:endParaRPr lang="en-US" dirty="0"/>
          </a:p>
          <a:p>
            <a:pPr lvl="1"/>
            <a:r>
              <a:rPr lang="en-US" dirty="0"/>
              <a:t>Trait ~ </a:t>
            </a:r>
            <a:r>
              <a:rPr lang="en-US" dirty="0" err="1"/>
              <a:t>gm_trt</a:t>
            </a:r>
            <a:r>
              <a:rPr lang="en-US" dirty="0"/>
              <a:t> * </a:t>
            </a:r>
            <a:r>
              <a:rPr lang="en-US" dirty="0" err="1"/>
              <a:t>doy</a:t>
            </a:r>
            <a:r>
              <a:rPr lang="en-US" dirty="0"/>
              <a:t> + (1 | id) + (1 | plot)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Bootstrap model predictions for each trait  to generate predicted values of V</a:t>
            </a:r>
            <a:r>
              <a:rPr lang="en-US" baseline="-25000" dirty="0"/>
              <a:t>cmax</a:t>
            </a:r>
            <a:r>
              <a:rPr lang="en-US" dirty="0"/>
              <a:t>, J</a:t>
            </a:r>
            <a:r>
              <a:rPr lang="en-US" baseline="-25000" dirty="0"/>
              <a:t>max</a:t>
            </a:r>
            <a:r>
              <a:rPr lang="en-US" dirty="0"/>
              <a:t>, and C</a:t>
            </a:r>
            <a:r>
              <a:rPr lang="en-US" baseline="-25000" dirty="0"/>
              <a:t>i</a:t>
            </a:r>
            <a:r>
              <a:rPr lang="en-US" dirty="0"/>
              <a:t> for each </a:t>
            </a:r>
            <a:r>
              <a:rPr lang="en-US" dirty="0" err="1"/>
              <a:t>gm_trt</a:t>
            </a:r>
            <a:r>
              <a:rPr lang="en-US" dirty="0"/>
              <a:t> for each day</a:t>
            </a:r>
          </a:p>
          <a:p>
            <a:pPr lvl="1"/>
            <a:r>
              <a:rPr lang="en-US" dirty="0"/>
              <a:t>150 iterations for each </a:t>
            </a:r>
            <a:r>
              <a:rPr lang="en-US" dirty="0" err="1"/>
              <a:t>gm_trt</a:t>
            </a:r>
            <a:r>
              <a:rPr lang="en-US" dirty="0"/>
              <a:t> for now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Merge bootstrapped predictions into hourly climate dataset</a:t>
            </a:r>
          </a:p>
          <a:p>
            <a:pPr lvl="1"/>
            <a:r>
              <a:rPr lang="en-US" dirty="0"/>
              <a:t>150 iterations * 2 </a:t>
            </a:r>
            <a:r>
              <a:rPr lang="en-US" dirty="0" err="1"/>
              <a:t>gm_trt</a:t>
            </a:r>
            <a:r>
              <a:rPr lang="en-US" dirty="0"/>
              <a:t> = 300 rows of each trait per hour for each day)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Run photosynthesis model for all rows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Returns Ac, Aj, Anet, A, Rd predictions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Convert Ac, Aj, Anet (total net C gain), A (C gain), Rd (C lost) from </a:t>
            </a:r>
            <a:r>
              <a:rPr lang="el-GR" b="1" dirty="0">
                <a:solidFill>
                  <a:schemeClr val="bg1"/>
                </a:solidFill>
              </a:rPr>
              <a:t>μ</a:t>
            </a:r>
            <a:r>
              <a:rPr lang="en-US" b="1" dirty="0">
                <a:solidFill>
                  <a:schemeClr val="bg1"/>
                </a:solidFill>
              </a:rPr>
              <a:t>mol/m2/s </a:t>
            </a:r>
            <a:r>
              <a:rPr lang="en-US" dirty="0">
                <a:solidFill>
                  <a:schemeClr val="bg1"/>
                </a:solidFill>
              </a:rPr>
              <a:t>to </a:t>
            </a:r>
            <a:r>
              <a:rPr lang="en-US" b="1" dirty="0">
                <a:solidFill>
                  <a:schemeClr val="bg1"/>
                </a:solidFill>
              </a:rPr>
              <a:t>g CO2/m2/</a:t>
            </a:r>
            <a:r>
              <a:rPr lang="en-US" b="1" dirty="0" err="1">
                <a:solidFill>
                  <a:schemeClr val="bg1"/>
                </a:solidFill>
              </a:rPr>
              <a:t>hr</a:t>
            </a:r>
            <a:endParaRPr lang="en-US" b="1" dirty="0">
              <a:solidFill>
                <a:schemeClr val="bg1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Randomly sample one Anet, A, and Rd value per hour per day, then estimate total net daily C gain (from Anet), daily C gain (from A) and daily C lost (from Rd) (</a:t>
            </a:r>
            <a:r>
              <a:rPr lang="en-US" b="1" dirty="0">
                <a:solidFill>
                  <a:schemeClr val="bg1"/>
                </a:solidFill>
              </a:rPr>
              <a:t>g CO2/m2/day</a:t>
            </a:r>
            <a:r>
              <a:rPr lang="en-US" dirty="0">
                <a:solidFill>
                  <a:schemeClr val="bg1"/>
                </a:solidFill>
              </a:rPr>
              <a:t>) as sum of each randomly sampled hourly estimate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Iterate random sampling 1000 times per day, calculate summary statistics (mean, SD, SE, 95% CI intervals) and cumulative sum of total net daily C gain, daily C gain, daily C lost across growing season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28270E-E770-4D82-748D-33D15818CC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159" y="4457424"/>
            <a:ext cx="10959681" cy="1406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7828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048A87-342E-D44A-315C-B35F135AAD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205A63-2A75-37FA-86C6-E6712F19C7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Carbon budget approach (ignoring size classes for now)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E925D3-2BFE-AFC4-71CA-C5E879ADBE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87671" cy="4667250"/>
          </a:xfrm>
        </p:spPr>
        <p:txBody>
          <a:bodyPr>
            <a:normAutofit fontScale="550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Create linear mixed models for V</a:t>
            </a:r>
            <a:r>
              <a:rPr lang="en-US" baseline="-25000" dirty="0"/>
              <a:t>cmax</a:t>
            </a:r>
            <a:r>
              <a:rPr lang="en-US" dirty="0"/>
              <a:t>, J</a:t>
            </a:r>
            <a:r>
              <a:rPr lang="en-US" baseline="-25000" dirty="0"/>
              <a:t>max</a:t>
            </a:r>
            <a:r>
              <a:rPr lang="en-US" dirty="0"/>
              <a:t>, C</a:t>
            </a:r>
            <a:r>
              <a:rPr lang="en-US" baseline="-25000" dirty="0"/>
              <a:t>i</a:t>
            </a:r>
            <a:endParaRPr lang="en-US" dirty="0"/>
          </a:p>
          <a:p>
            <a:pPr lvl="1"/>
            <a:r>
              <a:rPr lang="en-US" dirty="0"/>
              <a:t>Trait ~ </a:t>
            </a:r>
            <a:r>
              <a:rPr lang="en-US" dirty="0" err="1"/>
              <a:t>gm_trt</a:t>
            </a:r>
            <a:r>
              <a:rPr lang="en-US" dirty="0"/>
              <a:t> * </a:t>
            </a:r>
            <a:r>
              <a:rPr lang="en-US" dirty="0" err="1"/>
              <a:t>doy</a:t>
            </a:r>
            <a:r>
              <a:rPr lang="en-US" dirty="0"/>
              <a:t> + (1 | id) + (1 | plot)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Bootstrap model predictions for each trait  to generate predicted values of V</a:t>
            </a:r>
            <a:r>
              <a:rPr lang="en-US" baseline="-25000" dirty="0"/>
              <a:t>cmax</a:t>
            </a:r>
            <a:r>
              <a:rPr lang="en-US" dirty="0"/>
              <a:t>, J</a:t>
            </a:r>
            <a:r>
              <a:rPr lang="en-US" baseline="-25000" dirty="0"/>
              <a:t>max</a:t>
            </a:r>
            <a:r>
              <a:rPr lang="en-US" dirty="0"/>
              <a:t>, and C</a:t>
            </a:r>
            <a:r>
              <a:rPr lang="en-US" baseline="-25000" dirty="0"/>
              <a:t>i</a:t>
            </a:r>
            <a:r>
              <a:rPr lang="en-US" dirty="0"/>
              <a:t> for each </a:t>
            </a:r>
            <a:r>
              <a:rPr lang="en-US" dirty="0" err="1"/>
              <a:t>gm_trt</a:t>
            </a:r>
            <a:r>
              <a:rPr lang="en-US" dirty="0"/>
              <a:t> for each day</a:t>
            </a:r>
          </a:p>
          <a:p>
            <a:pPr lvl="1"/>
            <a:r>
              <a:rPr lang="en-US" dirty="0"/>
              <a:t>150 iterations for each </a:t>
            </a:r>
            <a:r>
              <a:rPr lang="en-US" dirty="0" err="1"/>
              <a:t>gm_trt</a:t>
            </a:r>
            <a:r>
              <a:rPr lang="en-US" dirty="0"/>
              <a:t> for now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Merge bootstrapped predictions into hourly climate dataset</a:t>
            </a:r>
          </a:p>
          <a:p>
            <a:pPr lvl="1"/>
            <a:r>
              <a:rPr lang="en-US" dirty="0"/>
              <a:t>150 iterations * 2 </a:t>
            </a:r>
            <a:r>
              <a:rPr lang="en-US" dirty="0" err="1"/>
              <a:t>gm_trt</a:t>
            </a:r>
            <a:r>
              <a:rPr lang="en-US" dirty="0"/>
              <a:t> = 300 rows of each trait per hour for each day)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Run photosynthesis model for all rows</a:t>
            </a:r>
          </a:p>
          <a:p>
            <a:pPr lvl="1"/>
            <a:r>
              <a:rPr lang="en-US" dirty="0"/>
              <a:t>Returns Ac, Aj, Anet, A, Rd predictions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Convert Ac, Aj, Anet (total net C gain), A (C gain), Rd (C lost) from </a:t>
            </a:r>
            <a:r>
              <a:rPr lang="el-GR" b="1" dirty="0">
                <a:solidFill>
                  <a:schemeClr val="bg1"/>
                </a:solidFill>
              </a:rPr>
              <a:t>μ</a:t>
            </a:r>
            <a:r>
              <a:rPr lang="en-US" b="1" dirty="0">
                <a:solidFill>
                  <a:schemeClr val="bg1"/>
                </a:solidFill>
              </a:rPr>
              <a:t>mol/m2/s </a:t>
            </a:r>
            <a:r>
              <a:rPr lang="en-US" dirty="0">
                <a:solidFill>
                  <a:schemeClr val="bg1"/>
                </a:solidFill>
              </a:rPr>
              <a:t>to </a:t>
            </a:r>
            <a:r>
              <a:rPr lang="en-US" b="1" dirty="0">
                <a:solidFill>
                  <a:schemeClr val="bg1"/>
                </a:solidFill>
              </a:rPr>
              <a:t>g CO2/m2/</a:t>
            </a:r>
            <a:r>
              <a:rPr lang="en-US" b="1" dirty="0" err="1">
                <a:solidFill>
                  <a:schemeClr val="bg1"/>
                </a:solidFill>
              </a:rPr>
              <a:t>hr</a:t>
            </a:r>
            <a:endParaRPr lang="en-US" b="1" dirty="0">
              <a:solidFill>
                <a:schemeClr val="bg1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Randomly sample one Anet, A, and Rd value per hour per day, then estimate total net daily C gain (from Anet), daily C gain (from A) and daily C lost (from Rd) (</a:t>
            </a:r>
            <a:r>
              <a:rPr lang="en-US" b="1" dirty="0">
                <a:solidFill>
                  <a:schemeClr val="bg1"/>
                </a:solidFill>
              </a:rPr>
              <a:t>g CO2/m2/day</a:t>
            </a:r>
            <a:r>
              <a:rPr lang="en-US" dirty="0">
                <a:solidFill>
                  <a:schemeClr val="bg1"/>
                </a:solidFill>
              </a:rPr>
              <a:t>) as sum of each randomly sampled hourly estimate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Iterate random sampling 1000 times per day, calculate summary statistics (mean, SD, SE, 95% CI intervals) and cumulative sum of total net daily C gain, daily C gain, daily C lost across growing season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2DAE4B-0549-6E6F-5328-DC6D9476AF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4851" y="4413949"/>
            <a:ext cx="9856305" cy="2341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2590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1956D0-3DDA-EDBA-AFC0-A10D057903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D6E2A7-7DAE-BBE2-08C7-A073DD0F5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Carbon budget approach (ignoring size classes for now)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1C27D4-CB53-2E08-5954-424C254B68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87671" cy="4667250"/>
          </a:xfrm>
        </p:spPr>
        <p:txBody>
          <a:bodyPr>
            <a:normAutofit fontScale="550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Create linear mixed models for V</a:t>
            </a:r>
            <a:r>
              <a:rPr lang="en-US" baseline="-25000" dirty="0"/>
              <a:t>cmax</a:t>
            </a:r>
            <a:r>
              <a:rPr lang="en-US" dirty="0"/>
              <a:t>, J</a:t>
            </a:r>
            <a:r>
              <a:rPr lang="en-US" baseline="-25000" dirty="0"/>
              <a:t>max</a:t>
            </a:r>
            <a:r>
              <a:rPr lang="en-US" dirty="0"/>
              <a:t>, C</a:t>
            </a:r>
            <a:r>
              <a:rPr lang="en-US" baseline="-25000" dirty="0"/>
              <a:t>i</a:t>
            </a:r>
            <a:endParaRPr lang="en-US" dirty="0"/>
          </a:p>
          <a:p>
            <a:pPr lvl="1"/>
            <a:r>
              <a:rPr lang="en-US" dirty="0"/>
              <a:t>Trait ~ </a:t>
            </a:r>
            <a:r>
              <a:rPr lang="en-US" dirty="0" err="1"/>
              <a:t>gm_trt</a:t>
            </a:r>
            <a:r>
              <a:rPr lang="en-US" dirty="0"/>
              <a:t> * </a:t>
            </a:r>
            <a:r>
              <a:rPr lang="en-US" dirty="0" err="1"/>
              <a:t>doy</a:t>
            </a:r>
            <a:r>
              <a:rPr lang="en-US" dirty="0"/>
              <a:t> + (1 | id) + (1 | plot)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Bootstrap model predictions for each trait  to generate predicted values of V</a:t>
            </a:r>
            <a:r>
              <a:rPr lang="en-US" baseline="-25000" dirty="0"/>
              <a:t>cmax</a:t>
            </a:r>
            <a:r>
              <a:rPr lang="en-US" dirty="0"/>
              <a:t>, J</a:t>
            </a:r>
            <a:r>
              <a:rPr lang="en-US" baseline="-25000" dirty="0"/>
              <a:t>max</a:t>
            </a:r>
            <a:r>
              <a:rPr lang="en-US" dirty="0"/>
              <a:t>, and C</a:t>
            </a:r>
            <a:r>
              <a:rPr lang="en-US" baseline="-25000" dirty="0"/>
              <a:t>i</a:t>
            </a:r>
            <a:r>
              <a:rPr lang="en-US" dirty="0"/>
              <a:t> for each </a:t>
            </a:r>
            <a:r>
              <a:rPr lang="en-US" dirty="0" err="1"/>
              <a:t>gm_trt</a:t>
            </a:r>
            <a:r>
              <a:rPr lang="en-US" dirty="0"/>
              <a:t> for each day</a:t>
            </a:r>
          </a:p>
          <a:p>
            <a:pPr lvl="1"/>
            <a:r>
              <a:rPr lang="en-US" dirty="0"/>
              <a:t>150 iterations for each </a:t>
            </a:r>
            <a:r>
              <a:rPr lang="en-US" dirty="0" err="1"/>
              <a:t>gm_trt</a:t>
            </a:r>
            <a:r>
              <a:rPr lang="en-US" dirty="0"/>
              <a:t> for now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Merge bootstrapped predictions into hourly climate dataset</a:t>
            </a:r>
          </a:p>
          <a:p>
            <a:pPr lvl="1"/>
            <a:r>
              <a:rPr lang="en-US" dirty="0"/>
              <a:t>150 iterations * 2 </a:t>
            </a:r>
            <a:r>
              <a:rPr lang="en-US" dirty="0" err="1"/>
              <a:t>gm_trt</a:t>
            </a:r>
            <a:r>
              <a:rPr lang="en-US" dirty="0"/>
              <a:t> = 300 rows of each trait per hour for each day)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Run photosynthesis model for all rows</a:t>
            </a:r>
          </a:p>
          <a:p>
            <a:pPr lvl="1"/>
            <a:r>
              <a:rPr lang="en-US" dirty="0"/>
              <a:t>Returns Ac, Aj, Anet, A, Rd predictions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Convert Ac, Aj, Anet (total net C gain), A (C gain), Rd (C lost) from </a:t>
            </a:r>
            <a:r>
              <a:rPr lang="el-GR" b="1" dirty="0"/>
              <a:t>μ</a:t>
            </a:r>
            <a:r>
              <a:rPr lang="en-US" b="1" dirty="0"/>
              <a:t>mol/m2/s </a:t>
            </a:r>
            <a:r>
              <a:rPr lang="en-US" dirty="0"/>
              <a:t>to </a:t>
            </a:r>
            <a:r>
              <a:rPr lang="en-US" b="1" dirty="0"/>
              <a:t>g CO2/m2/</a:t>
            </a:r>
            <a:r>
              <a:rPr lang="en-US" b="1" dirty="0" err="1"/>
              <a:t>hr</a:t>
            </a:r>
            <a:endParaRPr lang="en-US" b="1" dirty="0"/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Randomly sample one Anet, A, and Rd value per hour per day, then estimate total net daily C gain (from Anet), daily C gain (from A) and daily C lost (from Rd) (</a:t>
            </a:r>
            <a:r>
              <a:rPr lang="en-US" b="1" dirty="0">
                <a:solidFill>
                  <a:schemeClr val="bg1"/>
                </a:solidFill>
              </a:rPr>
              <a:t>g CO2/m2/day</a:t>
            </a:r>
            <a:r>
              <a:rPr lang="en-US" dirty="0">
                <a:solidFill>
                  <a:schemeClr val="bg1"/>
                </a:solidFill>
              </a:rPr>
              <a:t>) as sum of each randomly sampled hourly estimate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Iterate random sampling 1000 times per day, calculate summary statistics (mean, SD, SE, 95% CI intervals) and cumulative sum of total net daily C gain, daily C gain, daily C lost across growing season</a:t>
            </a:r>
          </a:p>
        </p:txBody>
      </p:sp>
    </p:spTree>
    <p:extLst>
      <p:ext uri="{BB962C8B-B14F-4D97-AF65-F5344CB8AC3E}">
        <p14:creationId xmlns:p14="http://schemas.microsoft.com/office/powerpoint/2010/main" val="4569319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19566E-62BD-70F8-D99C-EA2CACEF40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3763BD-D913-75B0-5C2C-8DD02FE3C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Carbon budget approach (ignoring size classes for now)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C5F1D5-316F-32CE-B435-E22EE9910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87671" cy="4667250"/>
          </a:xfrm>
        </p:spPr>
        <p:txBody>
          <a:bodyPr>
            <a:normAutofit fontScale="550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Create linear mixed models for V</a:t>
            </a:r>
            <a:r>
              <a:rPr lang="en-US" baseline="-25000" dirty="0"/>
              <a:t>cmax</a:t>
            </a:r>
            <a:r>
              <a:rPr lang="en-US" dirty="0"/>
              <a:t>, J</a:t>
            </a:r>
            <a:r>
              <a:rPr lang="en-US" baseline="-25000" dirty="0"/>
              <a:t>max</a:t>
            </a:r>
            <a:r>
              <a:rPr lang="en-US" dirty="0"/>
              <a:t>, C</a:t>
            </a:r>
            <a:r>
              <a:rPr lang="en-US" baseline="-25000" dirty="0"/>
              <a:t>i</a:t>
            </a:r>
            <a:endParaRPr lang="en-US" dirty="0"/>
          </a:p>
          <a:p>
            <a:pPr lvl="1"/>
            <a:r>
              <a:rPr lang="en-US" dirty="0"/>
              <a:t>Trait ~ </a:t>
            </a:r>
            <a:r>
              <a:rPr lang="en-US" dirty="0" err="1"/>
              <a:t>gm_trt</a:t>
            </a:r>
            <a:r>
              <a:rPr lang="en-US" dirty="0"/>
              <a:t> * </a:t>
            </a:r>
            <a:r>
              <a:rPr lang="en-US" dirty="0" err="1"/>
              <a:t>doy</a:t>
            </a:r>
            <a:r>
              <a:rPr lang="en-US" dirty="0"/>
              <a:t> + (1 | id) + (1 | plot)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Bootstrap model predictions for each trait  to generate predicted values of V</a:t>
            </a:r>
            <a:r>
              <a:rPr lang="en-US" baseline="-25000" dirty="0"/>
              <a:t>cmax</a:t>
            </a:r>
            <a:r>
              <a:rPr lang="en-US" dirty="0"/>
              <a:t>, J</a:t>
            </a:r>
            <a:r>
              <a:rPr lang="en-US" baseline="-25000" dirty="0"/>
              <a:t>max</a:t>
            </a:r>
            <a:r>
              <a:rPr lang="en-US" dirty="0"/>
              <a:t>, and C</a:t>
            </a:r>
            <a:r>
              <a:rPr lang="en-US" baseline="-25000" dirty="0"/>
              <a:t>i</a:t>
            </a:r>
            <a:r>
              <a:rPr lang="en-US" dirty="0"/>
              <a:t> for each </a:t>
            </a:r>
            <a:r>
              <a:rPr lang="en-US" dirty="0" err="1"/>
              <a:t>gm_trt</a:t>
            </a:r>
            <a:r>
              <a:rPr lang="en-US" dirty="0"/>
              <a:t> for each day</a:t>
            </a:r>
          </a:p>
          <a:p>
            <a:pPr lvl="1"/>
            <a:r>
              <a:rPr lang="en-US" dirty="0"/>
              <a:t>150 iterations for each </a:t>
            </a:r>
            <a:r>
              <a:rPr lang="en-US" dirty="0" err="1"/>
              <a:t>gm_trt</a:t>
            </a:r>
            <a:r>
              <a:rPr lang="en-US" dirty="0"/>
              <a:t> for now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Merge bootstrapped predictions into hourly climate dataset</a:t>
            </a:r>
          </a:p>
          <a:p>
            <a:pPr lvl="1"/>
            <a:r>
              <a:rPr lang="en-US" dirty="0"/>
              <a:t>150 iterations * 2 </a:t>
            </a:r>
            <a:r>
              <a:rPr lang="en-US" dirty="0" err="1"/>
              <a:t>gm_trt</a:t>
            </a:r>
            <a:r>
              <a:rPr lang="en-US" dirty="0"/>
              <a:t> = 300 rows of each trait per hour for each day)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Run photosynthesis model for all rows</a:t>
            </a:r>
          </a:p>
          <a:p>
            <a:pPr lvl="1"/>
            <a:r>
              <a:rPr lang="en-US" dirty="0"/>
              <a:t>Returns Ac, Aj, Anet, A, Rd predictions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Convert Ac, Aj, Anet (total net C gain), A (C gain), Rd (C lost) from </a:t>
            </a:r>
            <a:r>
              <a:rPr lang="el-GR" b="1" dirty="0"/>
              <a:t>μ</a:t>
            </a:r>
            <a:r>
              <a:rPr lang="en-US" b="1" dirty="0"/>
              <a:t>mol/m2/s </a:t>
            </a:r>
            <a:r>
              <a:rPr lang="en-US" dirty="0"/>
              <a:t>to </a:t>
            </a:r>
            <a:r>
              <a:rPr lang="en-US" b="1" dirty="0"/>
              <a:t>g CO2/m2/</a:t>
            </a:r>
            <a:r>
              <a:rPr lang="en-US" b="1" dirty="0" err="1"/>
              <a:t>hr</a:t>
            </a:r>
            <a:endParaRPr lang="en-US" b="1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Randomly sample one Anet, A, and Rd value per hour per day, then estimate total net daily C gain (from Anet), daily C gain (from A) and daily C lost (from Rd) (</a:t>
            </a:r>
            <a:r>
              <a:rPr lang="en-US" b="1" dirty="0"/>
              <a:t>g CO2/m2/day</a:t>
            </a:r>
            <a:r>
              <a:rPr lang="en-US" dirty="0"/>
              <a:t>) as sum of each randomly sampled hourly estimate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Iterate random sampling 1000 times per day, calculate summary statistics (mean, SD, SE, 95% CI intervals) and cumulative sum of total net daily C gain, daily C gain, daily C lost across growing season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146AB6-712B-29CE-8D16-5782A59E3B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8822" y="1825625"/>
            <a:ext cx="5600778" cy="386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5181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C62CE5-E261-EE8C-799F-8ADAD3A422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C61DB-C771-F115-7B11-AF27AF21E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Carbon budget approach (ignoring size classes for now)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5C526A-9422-00B8-CFAD-E2875ED3B9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87671" cy="4667250"/>
          </a:xfrm>
        </p:spPr>
        <p:txBody>
          <a:bodyPr>
            <a:normAutofit fontScale="550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Create linear mixed models for V</a:t>
            </a:r>
            <a:r>
              <a:rPr lang="en-US" baseline="-25000" dirty="0"/>
              <a:t>cmax</a:t>
            </a:r>
            <a:r>
              <a:rPr lang="en-US" dirty="0"/>
              <a:t>, J</a:t>
            </a:r>
            <a:r>
              <a:rPr lang="en-US" baseline="-25000" dirty="0"/>
              <a:t>max</a:t>
            </a:r>
            <a:r>
              <a:rPr lang="en-US" dirty="0"/>
              <a:t>, C</a:t>
            </a:r>
            <a:r>
              <a:rPr lang="en-US" baseline="-25000" dirty="0"/>
              <a:t>i</a:t>
            </a:r>
            <a:endParaRPr lang="en-US" dirty="0"/>
          </a:p>
          <a:p>
            <a:pPr lvl="1"/>
            <a:r>
              <a:rPr lang="en-US" dirty="0"/>
              <a:t>Trait ~ </a:t>
            </a:r>
            <a:r>
              <a:rPr lang="en-US" dirty="0" err="1"/>
              <a:t>gm_trt</a:t>
            </a:r>
            <a:r>
              <a:rPr lang="en-US" dirty="0"/>
              <a:t> * </a:t>
            </a:r>
            <a:r>
              <a:rPr lang="en-US" dirty="0" err="1"/>
              <a:t>doy</a:t>
            </a:r>
            <a:r>
              <a:rPr lang="en-US" dirty="0"/>
              <a:t> + (1 | id) + (1 | plot)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Bootstrap model predictions for each trait  to generate predicted values of V</a:t>
            </a:r>
            <a:r>
              <a:rPr lang="en-US" baseline="-25000" dirty="0"/>
              <a:t>cmax</a:t>
            </a:r>
            <a:r>
              <a:rPr lang="en-US" dirty="0"/>
              <a:t>, J</a:t>
            </a:r>
            <a:r>
              <a:rPr lang="en-US" baseline="-25000" dirty="0"/>
              <a:t>max</a:t>
            </a:r>
            <a:r>
              <a:rPr lang="en-US" dirty="0"/>
              <a:t>, and C</a:t>
            </a:r>
            <a:r>
              <a:rPr lang="en-US" baseline="-25000" dirty="0"/>
              <a:t>i</a:t>
            </a:r>
            <a:r>
              <a:rPr lang="en-US" dirty="0"/>
              <a:t> for each </a:t>
            </a:r>
            <a:r>
              <a:rPr lang="en-US" dirty="0" err="1"/>
              <a:t>gm_trt</a:t>
            </a:r>
            <a:r>
              <a:rPr lang="en-US" dirty="0"/>
              <a:t> for each day</a:t>
            </a:r>
          </a:p>
          <a:p>
            <a:pPr lvl="1"/>
            <a:r>
              <a:rPr lang="en-US" dirty="0"/>
              <a:t>150 iterations for each </a:t>
            </a:r>
            <a:r>
              <a:rPr lang="en-US" dirty="0" err="1"/>
              <a:t>gm_trt</a:t>
            </a:r>
            <a:r>
              <a:rPr lang="en-US" dirty="0"/>
              <a:t> for now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Merge bootstrapped predictions into hourly climate dataset</a:t>
            </a:r>
          </a:p>
          <a:p>
            <a:pPr lvl="1"/>
            <a:r>
              <a:rPr lang="en-US" dirty="0"/>
              <a:t>150 iterations * 2 </a:t>
            </a:r>
            <a:r>
              <a:rPr lang="en-US" dirty="0" err="1"/>
              <a:t>gm_trt</a:t>
            </a:r>
            <a:r>
              <a:rPr lang="en-US" dirty="0"/>
              <a:t> = 300 rows of each trait per hour for each day)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Run photosynthesis model for all rows</a:t>
            </a:r>
          </a:p>
          <a:p>
            <a:pPr lvl="1"/>
            <a:r>
              <a:rPr lang="en-US" dirty="0"/>
              <a:t>Returns Ac, Aj, Anet, A, Rd predictions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Convert Ac, Aj, Anet (total net C gain), A (C gain), Rd (C lost) from </a:t>
            </a:r>
            <a:r>
              <a:rPr lang="el-GR" b="1" dirty="0"/>
              <a:t>μ</a:t>
            </a:r>
            <a:r>
              <a:rPr lang="en-US" b="1" dirty="0"/>
              <a:t>mol/m2/s </a:t>
            </a:r>
            <a:r>
              <a:rPr lang="en-US" dirty="0"/>
              <a:t>to </a:t>
            </a:r>
            <a:r>
              <a:rPr lang="en-US" b="1" dirty="0"/>
              <a:t>g CO2/m2/</a:t>
            </a:r>
            <a:r>
              <a:rPr lang="en-US" b="1" dirty="0" err="1"/>
              <a:t>hr</a:t>
            </a:r>
            <a:endParaRPr lang="en-US" b="1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Randomly sample one Anet, A, and Rd value per hour per day, then estimate total net daily C gain (from Anet), daily C gain (from A) and daily C lost (from Rd) (</a:t>
            </a:r>
            <a:r>
              <a:rPr lang="en-US" b="1" dirty="0"/>
              <a:t>g CO2/m2/day</a:t>
            </a:r>
            <a:r>
              <a:rPr lang="en-US" dirty="0"/>
              <a:t>) as sum of each randomly sampled hourly estimate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Iterate random sampling 1000 times per day, calculate summary statistics (mean, SD, SE, 95% CI intervals) and cumulative sum of total net daily C gain, daily C gain, daily C lost across growing season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52083D-FE1D-77A2-83CB-C80F3B68F3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8822" y="1825625"/>
            <a:ext cx="5600778" cy="38635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1B7AFEA-2F6B-A56B-DD21-D87D140DE81F}"/>
              </a:ext>
            </a:extLst>
          </p:cNvPr>
          <p:cNvSpPr txBox="1"/>
          <p:nvPr/>
        </p:nvSpPr>
        <p:spPr>
          <a:xfrm>
            <a:off x="8452236" y="5689175"/>
            <a:ext cx="1836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 1000 iterations</a:t>
            </a:r>
          </a:p>
        </p:txBody>
      </p:sp>
    </p:spTree>
    <p:extLst>
      <p:ext uri="{BB962C8B-B14F-4D97-AF65-F5344CB8AC3E}">
        <p14:creationId xmlns:p14="http://schemas.microsoft.com/office/powerpoint/2010/main" val="16022570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1B4ED9-B012-DFD4-E2C7-D96C4CC2B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 budget results: A big nothingburger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B0AEA6C-76F0-4CC1-E46C-5EF5DFD59E5D}"/>
                  </a:ext>
                </a:extLst>
              </p:cNvPr>
              <p:cNvSpPr txBox="1"/>
              <p:nvPr/>
            </p:nvSpPr>
            <p:spPr>
              <a:xfrm>
                <a:off x="9080390" y="5846544"/>
                <a:ext cx="287675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gray shading = estimated</a:t>
                </a:r>
              </a:p>
              <a:p>
                <a:r>
                  <a:rPr lang="en-US" dirty="0"/>
                  <a:t>canopy closure (</a:t>
                </a:r>
                <a:r>
                  <a:rPr lang="en-US" dirty="0" err="1"/>
                  <a:t>doy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/>
                  <a:t> 125)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B0AEA6C-76F0-4CC1-E46C-5EF5DFD59E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0390" y="5846544"/>
                <a:ext cx="2876750" cy="646331"/>
              </a:xfrm>
              <a:prstGeom prst="rect">
                <a:avLst/>
              </a:prstGeom>
              <a:blipFill>
                <a:blip r:embed="rId2"/>
                <a:stretch>
                  <a:fillRect l="-2203" t="-3846" r="-881" b="-13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You Deserve a Break Today. Try a McMindfulness Nothing Burger | by Gary  Buzzard | Change Your Mind Change Your Life | Medium">
            <a:extLst>
              <a:ext uri="{FF2B5EF4-FFF2-40B4-BE49-F238E27FC236}">
                <a16:creationId xmlns:a16="http://schemas.microsoft.com/office/drawing/2014/main" id="{1CBCFCE4-2F0A-8B4D-A3AB-6A2BD0E335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51" y="4309607"/>
            <a:ext cx="2548393" cy="2548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69B8931-09C4-CCC2-D253-C2FE27C8CE4C}"/>
              </a:ext>
            </a:extLst>
          </p:cNvPr>
          <p:cNvSpPr txBox="1"/>
          <p:nvPr/>
        </p:nvSpPr>
        <p:spPr>
          <a:xfrm>
            <a:off x="580445" y="5446843"/>
            <a:ext cx="1508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Size classes?</a:t>
            </a:r>
          </a:p>
        </p:txBody>
      </p:sp>
      <p:pic>
        <p:nvPicPr>
          <p:cNvPr id="4" name="Picture 3" descr="A graph of different types of data&#10;&#10;Description automatically generated with medium confidence">
            <a:extLst>
              <a:ext uri="{FF2B5EF4-FFF2-40B4-BE49-F238E27FC236}">
                <a16:creationId xmlns:a16="http://schemas.microsoft.com/office/drawing/2014/main" id="{ADA1291B-AA28-66F7-6CF5-BD5094D4DD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8092" y="1389185"/>
            <a:ext cx="5468815" cy="5468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3789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2BB59-EADE-AA6C-14FD-F699B7107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00213B-FB2B-06E8-2C12-D7E2A99508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Might these responses be size-dependent?</a:t>
            </a:r>
          </a:p>
          <a:p>
            <a:pPr lvl="1"/>
            <a:r>
              <a:rPr lang="en-US" dirty="0"/>
              <a:t>Expectation: younger, smaller plants may experience stronger negative effects of garlic mustard</a:t>
            </a:r>
          </a:p>
          <a:p>
            <a:pPr lvl="2"/>
            <a:r>
              <a:rPr lang="en-US" dirty="0"/>
              <a:t>Generally more productive</a:t>
            </a:r>
          </a:p>
          <a:p>
            <a:pPr lvl="2"/>
            <a:r>
              <a:rPr lang="en-US" dirty="0"/>
              <a:t>Might rely more on disrupted AMF</a:t>
            </a:r>
          </a:p>
          <a:p>
            <a:pPr lvl="2"/>
            <a:r>
              <a:rPr lang="en-US" dirty="0"/>
              <a:t>Older plants may have had enough time to adapt strategies to compensate for negative GM impacts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Discretize initial plant size into 5 bins. Two options:</a:t>
            </a:r>
          </a:p>
          <a:p>
            <a:pPr lvl="2"/>
            <a:r>
              <a:rPr lang="en-US" dirty="0"/>
              <a:t>Discretize such that all individuals equally fall into bins</a:t>
            </a:r>
          </a:p>
          <a:p>
            <a:pPr lvl="2"/>
            <a:r>
              <a:rPr lang="en-US" dirty="0"/>
              <a:t>Discretize such that the standard deviation in size across individuals is equal across bins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Use same exact C budgeting process as done here</a:t>
            </a:r>
          </a:p>
        </p:txBody>
      </p:sp>
    </p:spTree>
    <p:extLst>
      <p:ext uri="{BB962C8B-B14F-4D97-AF65-F5344CB8AC3E}">
        <p14:creationId xmlns:p14="http://schemas.microsoft.com/office/powerpoint/2010/main" val="1038471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9A2AB2-CC12-F373-D881-480BEAAFC8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Field season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954F9A-3A10-C94B-CADC-A4F1C483B1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A/Ci curves on all individuals in plots 3, 5, 6 every two weeks</a:t>
            </a:r>
          </a:p>
          <a:p>
            <a:pPr lvl="1"/>
            <a:endParaRPr lang="en-US" sz="2800" dirty="0"/>
          </a:p>
          <a:p>
            <a:pPr lvl="1"/>
            <a:r>
              <a:rPr lang="en-US" sz="2800" dirty="0"/>
              <a:t>First half of total sample size one week, second half the second week</a:t>
            </a:r>
          </a:p>
          <a:p>
            <a:pPr lvl="1"/>
            <a:endParaRPr lang="en-US" sz="2800" dirty="0"/>
          </a:p>
          <a:p>
            <a:r>
              <a:rPr lang="en-US" sz="3200" dirty="0"/>
              <a:t>Relative chlorophyll content, allometry measurements immediately following each A/Ci curve</a:t>
            </a:r>
          </a:p>
          <a:p>
            <a:endParaRPr lang="en-US" sz="2800" dirty="0"/>
          </a:p>
          <a:p>
            <a:r>
              <a:rPr lang="en-US" dirty="0"/>
              <a:t>We do not have repeat measures for all Mai throughout growing season due to trampling/treefall/tree shaving incident</a:t>
            </a:r>
          </a:p>
          <a:p>
            <a:pPr lvl="1"/>
            <a:endParaRPr lang="en-US" sz="2800" dirty="0"/>
          </a:p>
          <a:p>
            <a:pPr lvl="1"/>
            <a:r>
              <a:rPr lang="en-US" sz="2800" dirty="0"/>
              <a:t>Challenging for constructing carbon budget at individual scale</a:t>
            </a:r>
          </a:p>
          <a:p>
            <a:pPr lvl="1"/>
            <a:endParaRPr lang="en-US" sz="2800" dirty="0"/>
          </a:p>
          <a:p>
            <a:pPr lvl="1"/>
            <a:r>
              <a:rPr lang="en-US" sz="2800" dirty="0"/>
              <a:t>Solution, for now: aggregate measurements at treatment scale, use to estimate carbon budget at individual scale for demography models</a:t>
            </a:r>
          </a:p>
        </p:txBody>
      </p:sp>
    </p:spTree>
    <p:extLst>
      <p:ext uri="{BB962C8B-B14F-4D97-AF65-F5344CB8AC3E}">
        <p14:creationId xmlns:p14="http://schemas.microsoft.com/office/powerpoint/2010/main" val="26952341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D852D-CF30-8DD7-E3DC-D647282C0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Field season summary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DB89C5-A3AF-40AE-CC45-E3E10A1024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Harvest</a:t>
            </a:r>
          </a:p>
          <a:p>
            <a:pPr lvl="1"/>
            <a:r>
              <a:rPr lang="en-US" dirty="0"/>
              <a:t>Root, shoot biomass</a:t>
            </a:r>
          </a:p>
          <a:p>
            <a:pPr lvl="1"/>
            <a:r>
              <a:rPr lang="en-US" dirty="0"/>
              <a:t>Rhizome biomass</a:t>
            </a:r>
          </a:p>
          <a:p>
            <a:pPr lvl="1"/>
            <a:r>
              <a:rPr lang="en-US" dirty="0"/>
              <a:t>Leaf chemistry and morphology (still need to finish)</a:t>
            </a:r>
          </a:p>
          <a:p>
            <a:pPr lvl="2"/>
            <a:r>
              <a:rPr lang="en-US" dirty="0"/>
              <a:t>LMA (leaf dry biomass per unit leaf area)</a:t>
            </a:r>
          </a:p>
          <a:p>
            <a:pPr lvl="2"/>
            <a:r>
              <a:rPr lang="en-US" dirty="0"/>
              <a:t>Leaf carbon and nitrogen (maybe phosphorus?) content</a:t>
            </a:r>
          </a:p>
          <a:p>
            <a:pPr lvl="2"/>
            <a:r>
              <a:rPr lang="en-US" dirty="0"/>
              <a:t>Leaf d</a:t>
            </a:r>
            <a:r>
              <a:rPr lang="en-US" baseline="30000" dirty="0"/>
              <a:t>13</a:t>
            </a:r>
            <a:r>
              <a:rPr lang="en-US" dirty="0"/>
              <a:t>C (time-integrated ratio of leaf Ci:Ca)</a:t>
            </a:r>
          </a:p>
          <a:p>
            <a:pPr lvl="2"/>
            <a:r>
              <a:rPr lang="en-US" dirty="0"/>
              <a:t>Leaf d</a:t>
            </a:r>
            <a:r>
              <a:rPr lang="en-US" baseline="30000" dirty="0"/>
              <a:t>15</a:t>
            </a:r>
            <a:r>
              <a:rPr lang="en-US" dirty="0"/>
              <a:t>N (could be used as crude proxy for N acquired from AMF)</a:t>
            </a:r>
          </a:p>
        </p:txBody>
      </p:sp>
    </p:spTree>
    <p:extLst>
      <p:ext uri="{BB962C8B-B14F-4D97-AF65-F5344CB8AC3E}">
        <p14:creationId xmlns:p14="http://schemas.microsoft.com/office/powerpoint/2010/main" val="18064813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FAAD3-4DB1-09BF-6EFA-FA50E34BD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Leaf allometry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820F95-0219-07AD-5EF2-9CBB9D3FD9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TTU field crew collected allometry measurements (longest leaf length for both species, stem length for Mai) on non-focal individuals and scanned leaves</a:t>
            </a:r>
          </a:p>
          <a:p>
            <a:endParaRPr lang="en-US" dirty="0"/>
          </a:p>
          <a:p>
            <a:r>
              <a:rPr lang="en-US" dirty="0"/>
              <a:t>Jessie fit a series of allometry options to figure out best way to move forward with calculating total leaf area</a:t>
            </a:r>
          </a:p>
          <a:p>
            <a:pPr lvl="1"/>
            <a:r>
              <a:rPr lang="en-US" dirty="0"/>
              <a:t>Tri: </a:t>
            </a:r>
            <a:r>
              <a:rPr lang="en-US" dirty="0" err="1"/>
              <a:t>total_leaf_area</a:t>
            </a:r>
            <a:r>
              <a:rPr lang="en-US" dirty="0"/>
              <a:t> = exp(log(</a:t>
            </a:r>
            <a:r>
              <a:rPr lang="en-US" dirty="0" err="1"/>
              <a:t>leaf_length</a:t>
            </a:r>
            <a:r>
              <a:rPr lang="en-US" dirty="0"/>
              <a:t>)*2.2), </a:t>
            </a:r>
            <a:r>
              <a:rPr lang="en-US" b="1" dirty="0"/>
              <a:t>R</a:t>
            </a:r>
            <a:r>
              <a:rPr lang="en-US" b="1" baseline="30000" dirty="0"/>
              <a:t>2</a:t>
            </a:r>
            <a:r>
              <a:rPr lang="en-US" b="1" dirty="0"/>
              <a:t> =0.9986</a:t>
            </a:r>
          </a:p>
          <a:p>
            <a:pPr lvl="1"/>
            <a:r>
              <a:rPr lang="en-US" dirty="0"/>
              <a:t>Mai: </a:t>
            </a:r>
            <a:r>
              <a:rPr lang="en-US" dirty="0" err="1"/>
              <a:t>total_leaf_area</a:t>
            </a:r>
            <a:r>
              <a:rPr lang="en-US" dirty="0"/>
              <a:t> = exp(log(</a:t>
            </a:r>
            <a:r>
              <a:rPr lang="en-US" dirty="0" err="1"/>
              <a:t>stem_length</a:t>
            </a:r>
            <a:r>
              <a:rPr lang="en-US" dirty="0"/>
              <a:t>)*1.6), </a:t>
            </a:r>
            <a:r>
              <a:rPr lang="en-US" b="1" dirty="0"/>
              <a:t>R</a:t>
            </a:r>
            <a:r>
              <a:rPr lang="en-US" b="1" baseline="30000" dirty="0"/>
              <a:t>2</a:t>
            </a:r>
            <a:r>
              <a:rPr lang="en-US" b="1" dirty="0"/>
              <a:t> = 0.9992</a:t>
            </a:r>
          </a:p>
        </p:txBody>
      </p:sp>
    </p:spTree>
    <p:extLst>
      <p:ext uri="{BB962C8B-B14F-4D97-AF65-F5344CB8AC3E}">
        <p14:creationId xmlns:p14="http://schemas.microsoft.com/office/powerpoint/2010/main" val="28749525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E690B2-4319-94C3-B1D8-D8CC4581E0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70728C-CCF8-1208-DEFC-8B63421FDC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Fit A/Ci curves and extract snapshot physiology measurements from the first measurement of each A/Ci curve:</a:t>
            </a:r>
          </a:p>
          <a:p>
            <a:pPr lvl="1"/>
            <a:endParaRPr lang="en-US" sz="2000" dirty="0"/>
          </a:p>
          <a:p>
            <a:pPr lvl="1"/>
            <a:r>
              <a:rPr lang="en-US" sz="2000" dirty="0"/>
              <a:t>Anet (snapshot)</a:t>
            </a:r>
          </a:p>
          <a:p>
            <a:pPr lvl="1"/>
            <a:r>
              <a:rPr lang="en-US" sz="2000" dirty="0"/>
              <a:t>Stomatal conductance (snapshot)</a:t>
            </a:r>
          </a:p>
          <a:p>
            <a:pPr lvl="1"/>
            <a:r>
              <a:rPr lang="en-US" sz="2000" b="1" dirty="0">
                <a:solidFill>
                  <a:srgbClr val="C00000"/>
                </a:solidFill>
              </a:rPr>
              <a:t>Leaf Ci </a:t>
            </a:r>
            <a:r>
              <a:rPr lang="en-US" sz="2000" dirty="0"/>
              <a:t>(snapshot)</a:t>
            </a:r>
          </a:p>
          <a:p>
            <a:pPr lvl="1"/>
            <a:r>
              <a:rPr lang="en-US" sz="2000" dirty="0"/>
              <a:t>iWUE (snapshot, not currently in dataset, but could be)</a:t>
            </a:r>
          </a:p>
          <a:p>
            <a:pPr lvl="1"/>
            <a:r>
              <a:rPr lang="en-US" sz="2000" dirty="0"/>
              <a:t>Stomatal limitation (snapshot, not currently in dataset, but could be)</a:t>
            </a:r>
          </a:p>
          <a:p>
            <a:pPr lvl="1"/>
            <a:endParaRPr lang="en-US" sz="2000" dirty="0"/>
          </a:p>
          <a:p>
            <a:pPr lvl="1"/>
            <a:r>
              <a:rPr lang="en-US" sz="2000" b="1" dirty="0">
                <a:solidFill>
                  <a:srgbClr val="C00000"/>
                </a:solidFill>
              </a:rPr>
              <a:t>Apparent maximum rate of Rubisco carboxylation (Vcmax, from A/Ci curve)</a:t>
            </a:r>
          </a:p>
          <a:p>
            <a:pPr lvl="1"/>
            <a:r>
              <a:rPr lang="en-US" sz="2000" b="1" dirty="0">
                <a:solidFill>
                  <a:srgbClr val="C00000"/>
                </a:solidFill>
              </a:rPr>
              <a:t>Apparent maximum rate of electron transport for RuBP regeneration (Jmax, from A/Ci curve)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84261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3BF0F-7573-0B45-D451-6AEF27FDE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Photosynthesis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6F53B86-1B75-0AE1-4072-401FE526452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1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𝑛𝑒𝑡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𝑚𝑖𝑛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𝒄𝒎𝒂𝒙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e>
                            <m:sub>
                              <m:r>
                                <a:rPr lang="en-US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l-GR" b="0" i="0" smtClean="0"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</m:e>
                            <m:sup>
                              <m:r>
                                <a:rPr lang="el-GR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num>
                        <m:den>
                          <m:sSub>
                            <m:sSubPr>
                              <m:ctrlPr>
                                <a:rPr lang="en-US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𝐂</m:t>
                              </m:r>
                            </m:e>
                            <m:sub>
                              <m:r>
                                <a:rPr lang="en-US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baseline="-25000" dirty="0"/>
              </a:p>
              <a:p>
                <a:pPr marL="0" indent="0" algn="ctr">
                  <a:buNone/>
                </a:pPr>
                <a:endParaRPr lang="en-US" baseline="-250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b="1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𝑪</m:t>
                                      </m:r>
                                    </m:e>
                                    <m:sub>
                                      <m:r>
                                        <a:rPr lang="en-US" b="1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l-GR" b="0" i="0" smtClean="0">
                                          <a:latin typeface="Cambria Math" panose="02040503050406030204" pitchFamily="18" charset="0"/>
                                        </a:rPr>
                                        <m:t>Γ</m:t>
                                      </m:r>
                                    </m:e>
                                    <m:sup>
                                      <m:r>
                                        <a:rPr lang="el-GR" b="0" i="1" smtClean="0"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0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l-GR" b="0" i="0" smtClean="0">
                                          <a:latin typeface="Cambria Math" panose="02040503050406030204" pitchFamily="18" charset="0"/>
                                        </a:rPr>
                                        <m:t>Γ</m:t>
                                      </m:r>
                                    </m:e>
                                    <m:sup>
                                      <m:r>
                                        <a:rPr lang="el-GR" b="0" i="1" smtClean="0"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𝑃𝐴𝑅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𝑱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𝒎𝒂𝒙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𝑞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sub>
                                          </m:s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∗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𝑃𝐴𝑅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b="1" i="1" smtClean="0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1" i="1" smtClean="0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𝑱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1" i="1" smtClean="0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𝒎𝒂𝒙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−(4</m:t>
                                  </m:r>
                                  <m:r>
                                    <a:rPr lang="el-GR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  <m:r>
                                    <a:rPr lang="el-GR" b="0" i="1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𝑃𝐴𝑅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sSub>
                                    <m:sSubPr>
                                      <m:ctrlPr>
                                        <a:rPr lang="en-US" b="1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𝑱</m:t>
                                      </m:r>
                                    </m:e>
                                    <m:sub>
                                      <m:r>
                                        <a:rPr lang="en-US" b="1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𝒎𝒂𝒙</m:t>
                                      </m:r>
                                    </m:sub>
                                  </m:sSub>
                                </m:e>
                              </m:rad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l-GR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baseline="-25000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6F53B86-1B75-0AE1-4072-401FE526452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9A4003A0-97D6-BA5E-D308-F6D7A2050CB1}"/>
                  </a:ext>
                </a:extLst>
              </p:cNvPr>
              <p:cNvSpPr/>
              <p:nvPr/>
            </p:nvSpPr>
            <p:spPr>
              <a:xfrm>
                <a:off x="8755359" y="163037"/>
                <a:ext cx="3139440" cy="1595120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b="1" dirty="0"/>
                  <a:t>Key assumptions:</a:t>
                </a:r>
              </a:p>
              <a:p>
                <a:pPr marL="285750" indent="-285750">
                  <a:buFontTx/>
                  <a:buChar char="-"/>
                </a:pPr>
                <a:r>
                  <a:rPr lang="en-US" dirty="0"/>
                  <a:t>q</a:t>
                </a:r>
                <a:r>
                  <a:rPr lang="en-US" baseline="-25000" dirty="0"/>
                  <a:t>0</a:t>
                </a:r>
                <a:r>
                  <a:rPr lang="en-US" dirty="0"/>
                  <a:t> set to 0.257  (Smith et al. 2019) </a:t>
                </a:r>
              </a:p>
              <a:p>
                <a:pPr marL="285750" indent="-285750"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el-GR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 set to 0.85 (Smith et al. 2019)</a:t>
                </a: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9A4003A0-97D6-BA5E-D308-F6D7A2050C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5359" y="163037"/>
                <a:ext cx="3139440" cy="1595120"/>
              </a:xfrm>
              <a:prstGeom prst="rect">
                <a:avLst/>
              </a:prstGeom>
              <a:blipFill>
                <a:blip r:embed="rId3"/>
                <a:stretch>
                  <a:fillRect l="-1200" b="-7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79724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0D687C-3562-ACAD-2812-47701C4828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E8ADF-AAF9-CD09-9F3F-F2CEE9059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Photosynthesis model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5BE471-7BA3-020B-A11B-7C1BDB0A3E06}"/>
              </a:ext>
            </a:extLst>
          </p:cNvPr>
          <p:cNvSpPr txBox="1"/>
          <p:nvPr/>
        </p:nvSpPr>
        <p:spPr>
          <a:xfrm>
            <a:off x="647556" y="5292546"/>
            <a:ext cx="10896887" cy="1200329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We can use daily estimates of V</a:t>
            </a:r>
            <a:r>
              <a:rPr lang="en-US" sz="2400" baseline="-25000" dirty="0">
                <a:solidFill>
                  <a:schemeClr val="bg1"/>
                </a:solidFill>
              </a:rPr>
              <a:t>cmax</a:t>
            </a:r>
            <a:r>
              <a:rPr lang="en-US" sz="2400" dirty="0">
                <a:solidFill>
                  <a:schemeClr val="bg1"/>
                </a:solidFill>
              </a:rPr>
              <a:t>, J</a:t>
            </a:r>
            <a:r>
              <a:rPr lang="en-US" sz="2400" baseline="-25000" dirty="0">
                <a:solidFill>
                  <a:schemeClr val="bg1"/>
                </a:solidFill>
              </a:rPr>
              <a:t>max</a:t>
            </a:r>
            <a:r>
              <a:rPr lang="en-US" sz="2400" dirty="0">
                <a:solidFill>
                  <a:schemeClr val="bg1"/>
                </a:solidFill>
              </a:rPr>
              <a:t>, and C</a:t>
            </a:r>
            <a:r>
              <a:rPr lang="en-US" sz="2400" baseline="-25000" dirty="0">
                <a:solidFill>
                  <a:schemeClr val="bg1"/>
                </a:solidFill>
              </a:rPr>
              <a:t>i</a:t>
            </a:r>
            <a:r>
              <a:rPr lang="en-US" sz="2400" dirty="0">
                <a:solidFill>
                  <a:schemeClr val="bg1"/>
                </a:solidFill>
              </a:rPr>
              <a:t> and hourly estimates of PAR and temperature (</a:t>
            </a:r>
            <a:r>
              <a:rPr lang="el-GR" sz="2400" dirty="0">
                <a:solidFill>
                  <a:schemeClr val="bg1"/>
                </a:solidFill>
              </a:rPr>
              <a:t>Γ</a:t>
            </a:r>
            <a:r>
              <a:rPr lang="el-GR" sz="2400" baseline="30000" dirty="0">
                <a:solidFill>
                  <a:schemeClr val="bg1"/>
                </a:solidFill>
              </a:rPr>
              <a:t>*</a:t>
            </a:r>
            <a:r>
              <a:rPr lang="en-US" sz="2400" dirty="0">
                <a:solidFill>
                  <a:schemeClr val="bg1"/>
                </a:solidFill>
              </a:rPr>
              <a:t> and K</a:t>
            </a:r>
            <a:r>
              <a:rPr lang="en-US" sz="2400" baseline="-25000" dirty="0">
                <a:solidFill>
                  <a:schemeClr val="bg1"/>
                </a:solidFill>
              </a:rPr>
              <a:t>m</a:t>
            </a:r>
            <a:r>
              <a:rPr lang="en-US" sz="2400" dirty="0">
                <a:solidFill>
                  <a:schemeClr val="bg1"/>
                </a:solidFill>
              </a:rPr>
              <a:t> are functions of temperature) to estimate hourly C gain, then scale to daily C gain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97930C7-BE73-6E52-BF49-B6EDAACE92FA}"/>
                  </a:ext>
                </a:extLst>
              </p:cNvPr>
              <p:cNvSpPr/>
              <p:nvPr/>
            </p:nvSpPr>
            <p:spPr>
              <a:xfrm>
                <a:off x="8755359" y="163037"/>
                <a:ext cx="3139440" cy="1595120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b="1" dirty="0"/>
                  <a:t>Key assumptions:</a:t>
                </a:r>
              </a:p>
              <a:p>
                <a:pPr marL="285750" indent="-285750">
                  <a:buFontTx/>
                  <a:buChar char="-"/>
                </a:pPr>
                <a:r>
                  <a:rPr lang="en-US" dirty="0"/>
                  <a:t>q</a:t>
                </a:r>
                <a:r>
                  <a:rPr lang="en-US" baseline="-25000" dirty="0"/>
                  <a:t>0</a:t>
                </a:r>
                <a:r>
                  <a:rPr lang="en-US" dirty="0"/>
                  <a:t> set to 0.257  (Smith et al. 2019) </a:t>
                </a:r>
              </a:p>
              <a:p>
                <a:pPr marL="285750" indent="-285750"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el-GR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 set to 0.85 (Smith et al. 2019)</a:t>
                </a: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97930C7-BE73-6E52-BF49-B6EDAACE92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5359" y="163037"/>
                <a:ext cx="3139440" cy="1595120"/>
              </a:xfrm>
              <a:prstGeom prst="rect">
                <a:avLst/>
              </a:prstGeom>
              <a:blipFill>
                <a:blip r:embed="rId3"/>
                <a:stretch>
                  <a:fillRect l="-1200" b="-7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9A8563CB-CCC8-5027-B13A-69733AF44CE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>
                <a:normAutofit fontScale="85000" lnSpcReduction="1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𝑛𝑒𝑡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𝑚𝑖𝑛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𝒄𝒎𝒂𝒙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e>
                            <m:sub>
                              <m:r>
                                <a:rPr lang="en-US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l-GR" b="0" i="0" smtClean="0"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</m:e>
                            <m:sup>
                              <m:r>
                                <a:rPr lang="el-GR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num>
                        <m:den>
                          <m:sSub>
                            <m:sSubPr>
                              <m:ctrlPr>
                                <a:rPr lang="en-US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𝐂</m:t>
                              </m:r>
                            </m:e>
                            <m:sub>
                              <m:r>
                                <a:rPr lang="en-US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baseline="-25000" dirty="0"/>
              </a:p>
              <a:p>
                <a:pPr marL="0" indent="0" algn="ctr">
                  <a:buNone/>
                </a:pPr>
                <a:endParaRPr lang="en-US" baseline="-250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b="1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𝑪</m:t>
                                      </m:r>
                                    </m:e>
                                    <m:sub>
                                      <m:r>
                                        <a:rPr lang="en-US" b="1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l-GR" b="0" i="0" smtClean="0">
                                          <a:latin typeface="Cambria Math" panose="02040503050406030204" pitchFamily="18" charset="0"/>
                                        </a:rPr>
                                        <m:t>Γ</m:t>
                                      </m:r>
                                    </m:e>
                                    <m:sup>
                                      <m:r>
                                        <a:rPr lang="el-GR" b="0" i="1" smtClean="0"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0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l-GR" b="0" i="0" smtClean="0">
                                          <a:latin typeface="Cambria Math" panose="02040503050406030204" pitchFamily="18" charset="0"/>
                                        </a:rPr>
                                        <m:t>Γ</m:t>
                                      </m:r>
                                    </m:e>
                                    <m:sup>
                                      <m:r>
                                        <a:rPr lang="el-GR" b="0" i="1" smtClean="0"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𝑃𝐴𝑅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𝑱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𝒎𝒂𝒙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𝑞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sub>
                                          </m:s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∗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𝑃𝐴𝑅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b="1" i="1" smtClean="0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1" i="1" smtClean="0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𝑱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1" i="1" smtClean="0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𝒎𝒂𝒙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−(4</m:t>
                                  </m:r>
                                  <m:r>
                                    <a:rPr lang="el-GR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  <m:r>
                                    <a:rPr lang="el-GR" b="0" i="1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𝑃𝐴𝑅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sSub>
                                    <m:sSubPr>
                                      <m:ctrlPr>
                                        <a:rPr lang="en-US" b="1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𝑱</m:t>
                                      </m:r>
                                    </m:e>
                                    <m:sub>
                                      <m:r>
                                        <a:rPr lang="en-US" b="1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𝒎𝒂𝒙</m:t>
                                      </m:r>
                                    </m:sub>
                                  </m:sSub>
                                </m:e>
                              </m:rad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l-GR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baseline="-25000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9A8563CB-CCC8-5027-B13A-69733AF44CE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4"/>
                <a:stretch>
                  <a:fillRect l="-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445813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83CBF8-94D1-6567-B677-320CD7AAAC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F45149-1CC0-9D90-5A83-5E0A1AB21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Carbon budget approach (ignoring size classes for now)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4B22D34-B397-7D32-E42C-AC62981705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87671" cy="4667250"/>
          </a:xfrm>
        </p:spPr>
        <p:txBody>
          <a:bodyPr>
            <a:normAutofit fontScale="550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Create linear mixed models for V</a:t>
            </a:r>
            <a:r>
              <a:rPr lang="en-US" baseline="-25000" dirty="0"/>
              <a:t>cmax</a:t>
            </a:r>
            <a:r>
              <a:rPr lang="en-US" dirty="0"/>
              <a:t>, J</a:t>
            </a:r>
            <a:r>
              <a:rPr lang="en-US" baseline="-25000" dirty="0"/>
              <a:t>max</a:t>
            </a:r>
            <a:r>
              <a:rPr lang="en-US" dirty="0"/>
              <a:t>, C</a:t>
            </a:r>
            <a:r>
              <a:rPr lang="en-US" baseline="-25000" dirty="0"/>
              <a:t>i</a:t>
            </a:r>
            <a:endParaRPr lang="en-US" dirty="0"/>
          </a:p>
          <a:p>
            <a:pPr lvl="1"/>
            <a:r>
              <a:rPr lang="en-US" dirty="0"/>
              <a:t>Trait ~ </a:t>
            </a:r>
            <a:r>
              <a:rPr lang="en-US" dirty="0" err="1"/>
              <a:t>gm_trt</a:t>
            </a:r>
            <a:r>
              <a:rPr lang="en-US" dirty="0"/>
              <a:t> * </a:t>
            </a:r>
            <a:r>
              <a:rPr lang="en-US" dirty="0" err="1"/>
              <a:t>doy</a:t>
            </a:r>
            <a:r>
              <a:rPr lang="en-US" dirty="0"/>
              <a:t> + (1 | id) + (1 | plot)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Bootstrap model predictions for each trait  to generate predicted values of V</a:t>
            </a:r>
            <a:r>
              <a:rPr lang="en-US" baseline="-25000" dirty="0">
                <a:solidFill>
                  <a:schemeClr val="bg1"/>
                </a:solidFill>
              </a:rPr>
              <a:t>cmax</a:t>
            </a:r>
            <a:r>
              <a:rPr lang="en-US" dirty="0">
                <a:solidFill>
                  <a:schemeClr val="bg1"/>
                </a:solidFill>
              </a:rPr>
              <a:t>, J</a:t>
            </a:r>
            <a:r>
              <a:rPr lang="en-US" baseline="-25000" dirty="0">
                <a:solidFill>
                  <a:schemeClr val="bg1"/>
                </a:solidFill>
              </a:rPr>
              <a:t>max</a:t>
            </a:r>
            <a:r>
              <a:rPr lang="en-US" dirty="0">
                <a:solidFill>
                  <a:schemeClr val="bg1"/>
                </a:solidFill>
              </a:rPr>
              <a:t>, and C</a:t>
            </a:r>
            <a:r>
              <a:rPr lang="en-US" baseline="-25000" dirty="0">
                <a:solidFill>
                  <a:schemeClr val="bg1"/>
                </a:solidFill>
              </a:rPr>
              <a:t>i</a:t>
            </a:r>
            <a:r>
              <a:rPr lang="en-US" dirty="0">
                <a:solidFill>
                  <a:schemeClr val="bg1"/>
                </a:solidFill>
              </a:rPr>
              <a:t> for each </a:t>
            </a:r>
            <a:r>
              <a:rPr lang="en-US" dirty="0" err="1">
                <a:solidFill>
                  <a:schemeClr val="bg1"/>
                </a:solidFill>
              </a:rPr>
              <a:t>gm_trt</a:t>
            </a:r>
            <a:r>
              <a:rPr lang="en-US" dirty="0">
                <a:solidFill>
                  <a:schemeClr val="bg1"/>
                </a:solidFill>
              </a:rPr>
              <a:t> for each day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150 iterations for each </a:t>
            </a:r>
            <a:r>
              <a:rPr lang="en-US" dirty="0" err="1">
                <a:solidFill>
                  <a:schemeClr val="bg1"/>
                </a:solidFill>
              </a:rPr>
              <a:t>gm_trt</a:t>
            </a:r>
            <a:r>
              <a:rPr lang="en-US" dirty="0">
                <a:solidFill>
                  <a:schemeClr val="bg1"/>
                </a:solidFill>
              </a:rPr>
              <a:t> for now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Merge bootstrapped predictions into hourly climate dataset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150 iterations * 2 </a:t>
            </a:r>
            <a:r>
              <a:rPr lang="en-US" dirty="0" err="1">
                <a:solidFill>
                  <a:schemeClr val="bg1"/>
                </a:solidFill>
              </a:rPr>
              <a:t>gm_trt</a:t>
            </a:r>
            <a:r>
              <a:rPr lang="en-US" dirty="0">
                <a:solidFill>
                  <a:schemeClr val="bg1"/>
                </a:solidFill>
              </a:rPr>
              <a:t> = 300 rows of each trait per hour for each day)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Run photosynthesis model for all rows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Returns Ac, Aj, Anet, A, Rd predictions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Convert Ac, Aj, Anet (total net C gain), A (C gain), Rd (C lost) from </a:t>
            </a:r>
            <a:r>
              <a:rPr lang="el-GR" b="1" dirty="0">
                <a:solidFill>
                  <a:schemeClr val="bg1"/>
                </a:solidFill>
              </a:rPr>
              <a:t>μ</a:t>
            </a:r>
            <a:r>
              <a:rPr lang="en-US" b="1" dirty="0">
                <a:solidFill>
                  <a:schemeClr val="bg1"/>
                </a:solidFill>
              </a:rPr>
              <a:t>mol/m2/s </a:t>
            </a:r>
            <a:r>
              <a:rPr lang="en-US" dirty="0">
                <a:solidFill>
                  <a:schemeClr val="bg1"/>
                </a:solidFill>
              </a:rPr>
              <a:t>to </a:t>
            </a:r>
            <a:r>
              <a:rPr lang="en-US" b="1" dirty="0">
                <a:solidFill>
                  <a:schemeClr val="bg1"/>
                </a:solidFill>
              </a:rPr>
              <a:t>g CO2/m2/</a:t>
            </a:r>
            <a:r>
              <a:rPr lang="en-US" b="1" dirty="0" err="1">
                <a:solidFill>
                  <a:schemeClr val="bg1"/>
                </a:solidFill>
              </a:rPr>
              <a:t>hr</a:t>
            </a:r>
            <a:endParaRPr lang="en-US" b="1" dirty="0">
              <a:solidFill>
                <a:schemeClr val="bg1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Randomly sample one Anet, A, and Rd value per hour per day, then estimate total net daily C gain (from Anet), daily C gain (from A) and daily C lost (from Rd) (</a:t>
            </a:r>
            <a:r>
              <a:rPr lang="en-US" b="1" dirty="0">
                <a:solidFill>
                  <a:schemeClr val="bg1"/>
                </a:solidFill>
              </a:rPr>
              <a:t>g CO2/m2/day</a:t>
            </a:r>
            <a:r>
              <a:rPr lang="en-US" dirty="0">
                <a:solidFill>
                  <a:schemeClr val="bg1"/>
                </a:solidFill>
              </a:rPr>
              <a:t>) as sum of each randomly sampled hourly estimate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Iterate random sampling 1000 times per day, calculate summary statistics (mean, SD, SE, 95% CI intervals) and cumulative sum of total net daily C gain, daily C gain, daily C lost across growing season</a:t>
            </a:r>
          </a:p>
        </p:txBody>
      </p:sp>
    </p:spTree>
    <p:extLst>
      <p:ext uri="{BB962C8B-B14F-4D97-AF65-F5344CB8AC3E}">
        <p14:creationId xmlns:p14="http://schemas.microsoft.com/office/powerpoint/2010/main" val="26738055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2C7CD6-2DC3-243D-D11D-A05DBD177E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2E8D4-4DC8-D021-4ECF-C6AB8161E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Carbon budget approach (ignoring size classes for now)</a:t>
            </a:r>
          </a:p>
        </p:txBody>
      </p:sp>
      <p:pic>
        <p:nvPicPr>
          <p:cNvPr id="4" name="Picture 3" descr="A group of graphs showing different types of growth&#10;&#10;Description automatically generated">
            <a:extLst>
              <a:ext uri="{FF2B5EF4-FFF2-40B4-BE49-F238E27FC236}">
                <a16:creationId xmlns:a16="http://schemas.microsoft.com/office/drawing/2014/main" id="{ECE7490D-02E6-224D-910A-98BDB1CADB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0460" y="1046461"/>
            <a:ext cx="5811540" cy="5811540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E69B810-404E-1039-8BBB-C249D45D1B63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5387671" cy="4667250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US" dirty="0"/>
              <a:t>Create linear mixed models for V</a:t>
            </a:r>
            <a:r>
              <a:rPr lang="en-US" baseline="-25000" dirty="0"/>
              <a:t>cmax</a:t>
            </a:r>
            <a:r>
              <a:rPr lang="en-US" dirty="0"/>
              <a:t>, J</a:t>
            </a:r>
            <a:r>
              <a:rPr lang="en-US" baseline="-25000" dirty="0"/>
              <a:t>max</a:t>
            </a:r>
            <a:r>
              <a:rPr lang="en-US" dirty="0"/>
              <a:t>, C</a:t>
            </a:r>
            <a:r>
              <a:rPr lang="en-US" baseline="-25000" dirty="0"/>
              <a:t>i</a:t>
            </a:r>
            <a:endParaRPr lang="en-US" dirty="0"/>
          </a:p>
          <a:p>
            <a:pPr lvl="1"/>
            <a:r>
              <a:rPr lang="en-US" dirty="0"/>
              <a:t>Trait ~ </a:t>
            </a:r>
            <a:r>
              <a:rPr lang="en-US" dirty="0" err="1"/>
              <a:t>gm_trt</a:t>
            </a:r>
            <a:r>
              <a:rPr lang="en-US" dirty="0"/>
              <a:t> * </a:t>
            </a:r>
            <a:r>
              <a:rPr lang="en-US" dirty="0" err="1"/>
              <a:t>doy</a:t>
            </a:r>
            <a:r>
              <a:rPr lang="en-US" dirty="0"/>
              <a:t> + (1 | id) + (1 | plot)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Bootstrap model predictions for each trait  to generate predicted values of V</a:t>
            </a:r>
            <a:r>
              <a:rPr lang="en-US" baseline="-25000" dirty="0">
                <a:solidFill>
                  <a:schemeClr val="bg1"/>
                </a:solidFill>
              </a:rPr>
              <a:t>cmax</a:t>
            </a:r>
            <a:r>
              <a:rPr lang="en-US" dirty="0">
                <a:solidFill>
                  <a:schemeClr val="bg1"/>
                </a:solidFill>
              </a:rPr>
              <a:t>, J</a:t>
            </a:r>
            <a:r>
              <a:rPr lang="en-US" baseline="-25000" dirty="0">
                <a:solidFill>
                  <a:schemeClr val="bg1"/>
                </a:solidFill>
              </a:rPr>
              <a:t>max</a:t>
            </a:r>
            <a:r>
              <a:rPr lang="en-US" dirty="0">
                <a:solidFill>
                  <a:schemeClr val="bg1"/>
                </a:solidFill>
              </a:rPr>
              <a:t>, and C</a:t>
            </a:r>
            <a:r>
              <a:rPr lang="en-US" baseline="-25000" dirty="0">
                <a:solidFill>
                  <a:schemeClr val="bg1"/>
                </a:solidFill>
              </a:rPr>
              <a:t>i</a:t>
            </a:r>
            <a:r>
              <a:rPr lang="en-US" dirty="0">
                <a:solidFill>
                  <a:schemeClr val="bg1"/>
                </a:solidFill>
              </a:rPr>
              <a:t> for each </a:t>
            </a:r>
            <a:r>
              <a:rPr lang="en-US" dirty="0" err="1">
                <a:solidFill>
                  <a:schemeClr val="bg1"/>
                </a:solidFill>
              </a:rPr>
              <a:t>gm_trt</a:t>
            </a:r>
            <a:r>
              <a:rPr lang="en-US" dirty="0">
                <a:solidFill>
                  <a:schemeClr val="bg1"/>
                </a:solidFill>
              </a:rPr>
              <a:t> for each day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150 iterations for each </a:t>
            </a:r>
            <a:r>
              <a:rPr lang="en-US" dirty="0" err="1">
                <a:solidFill>
                  <a:schemeClr val="bg1"/>
                </a:solidFill>
              </a:rPr>
              <a:t>gm_trt</a:t>
            </a:r>
            <a:r>
              <a:rPr lang="en-US" dirty="0">
                <a:solidFill>
                  <a:schemeClr val="bg1"/>
                </a:solidFill>
              </a:rPr>
              <a:t> for now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Merge bootstrapped predictions into hourly climate dataset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150 iterations * 2 </a:t>
            </a:r>
            <a:r>
              <a:rPr lang="en-US" dirty="0" err="1">
                <a:solidFill>
                  <a:schemeClr val="bg1"/>
                </a:solidFill>
              </a:rPr>
              <a:t>gm_trt</a:t>
            </a:r>
            <a:r>
              <a:rPr lang="en-US" dirty="0">
                <a:solidFill>
                  <a:schemeClr val="bg1"/>
                </a:solidFill>
              </a:rPr>
              <a:t> = 300 rows of each trait per hour for each day)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Run photosynthesis model for all rows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Returns Ac, Aj, Anet, A, Rd predictions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Convert Ac, Aj, Anet (total net C gain), A (C gain), Rd (C lost) from </a:t>
            </a:r>
            <a:r>
              <a:rPr lang="el-GR" b="1" dirty="0">
                <a:solidFill>
                  <a:schemeClr val="bg1"/>
                </a:solidFill>
              </a:rPr>
              <a:t>μ</a:t>
            </a:r>
            <a:r>
              <a:rPr lang="en-US" b="1" dirty="0">
                <a:solidFill>
                  <a:schemeClr val="bg1"/>
                </a:solidFill>
              </a:rPr>
              <a:t>mol/m2/s </a:t>
            </a:r>
            <a:r>
              <a:rPr lang="en-US" dirty="0">
                <a:solidFill>
                  <a:schemeClr val="bg1"/>
                </a:solidFill>
              </a:rPr>
              <a:t>to </a:t>
            </a:r>
            <a:r>
              <a:rPr lang="en-US" b="1" dirty="0">
                <a:solidFill>
                  <a:schemeClr val="bg1"/>
                </a:solidFill>
              </a:rPr>
              <a:t>g CO2/m2/</a:t>
            </a:r>
            <a:r>
              <a:rPr lang="en-US" b="1" dirty="0" err="1">
                <a:solidFill>
                  <a:schemeClr val="bg1"/>
                </a:solidFill>
              </a:rPr>
              <a:t>hr</a:t>
            </a:r>
            <a:endParaRPr lang="en-US" b="1" dirty="0">
              <a:solidFill>
                <a:schemeClr val="bg1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Randomly sample one Anet, A, and Rd value per hour per day, then estimate total net daily C gain (from Anet), daily C gain (from A) and daily C lost (from Rd) (</a:t>
            </a:r>
            <a:r>
              <a:rPr lang="en-US" b="1" dirty="0">
                <a:solidFill>
                  <a:schemeClr val="bg1"/>
                </a:solidFill>
              </a:rPr>
              <a:t>g CO2/m2/day</a:t>
            </a:r>
            <a:r>
              <a:rPr lang="en-US" dirty="0">
                <a:solidFill>
                  <a:schemeClr val="bg1"/>
                </a:solidFill>
              </a:rPr>
              <a:t>) as sum of each randomly sampled hourly estimate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Iterate random sampling 1000 times per day, calculate summary statistics (mean, SD, SE, 95% CI intervals) and cumulative sum of total net daily C gain, daily C gain, daily C lost across growing season</a:t>
            </a:r>
          </a:p>
        </p:txBody>
      </p:sp>
    </p:spTree>
    <p:extLst>
      <p:ext uri="{BB962C8B-B14F-4D97-AF65-F5344CB8AC3E}">
        <p14:creationId xmlns:p14="http://schemas.microsoft.com/office/powerpoint/2010/main" val="20206966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2070</TotalTime>
  <Words>2617</Words>
  <Application>Microsoft Macintosh PowerPoint</Application>
  <PresentationFormat>Widescreen</PresentationFormat>
  <Paragraphs>174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Aptos</vt:lpstr>
      <vt:lpstr>Aptos Display</vt:lpstr>
      <vt:lpstr>Arial</vt:lpstr>
      <vt:lpstr>Cambria Math</vt:lpstr>
      <vt:lpstr>Office Theme</vt:lpstr>
      <vt:lpstr>2024 carbon budget update and discussion</vt:lpstr>
      <vt:lpstr>Field season summary</vt:lpstr>
      <vt:lpstr>Field season summary (cont.)</vt:lpstr>
      <vt:lpstr>Leaf allometry</vt:lpstr>
      <vt:lpstr>Data processing</vt:lpstr>
      <vt:lpstr>Photosynthesis model</vt:lpstr>
      <vt:lpstr>Photosynthesis model</vt:lpstr>
      <vt:lpstr>Carbon budget approach (ignoring size classes for now)</vt:lpstr>
      <vt:lpstr>Carbon budget approach (ignoring size classes for now)</vt:lpstr>
      <vt:lpstr>Carbon budget approach (ignoring size classes for now)</vt:lpstr>
      <vt:lpstr>Carbon budget approach (ignoring size classes for now)</vt:lpstr>
      <vt:lpstr>Carbon budget approach (ignoring size classes for now)</vt:lpstr>
      <vt:lpstr>Carbon budget approach (ignoring size classes for now)</vt:lpstr>
      <vt:lpstr>Carbon budget approach (ignoring size classes for now)</vt:lpstr>
      <vt:lpstr>Carbon budget approach (ignoring size classes for now)</vt:lpstr>
      <vt:lpstr>C budget results: A big nothingburger</vt:lpstr>
      <vt:lpstr>Next steps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Perkowski, Evan A</dc:creator>
  <cp:lastModifiedBy>Perkowski, Evan A</cp:lastModifiedBy>
  <cp:revision>6</cp:revision>
  <dcterms:created xsi:type="dcterms:W3CDTF">2025-01-08T17:13:26Z</dcterms:created>
  <dcterms:modified xsi:type="dcterms:W3CDTF">2025-01-13T05:39:20Z</dcterms:modified>
</cp:coreProperties>
</file>